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hwo7yZU9onMhZfChrVKcD7rIK5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b82ebe2ff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5b82ebe2f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b82ebe2ff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5b82ebe2f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b82ebe2ff_0_8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5b82ebe2f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b82ebe2ff_0_9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5b82ebe2f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b82ebe2ff_0_1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5b82ebe2f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b82ebe2ff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5b82ebe2f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b82ebe2ff_0_1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5b82ebe2f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82ebe2ff_0_1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5b82ebe2f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b82ebe2ff_0_1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5b82ebe2f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b82ebe2ff_0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5b82ebe2f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b82ebe2ff_0_1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5b82ebe2f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b82ebe2ff_0_15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5b82ebe2f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b82ebe2ff_0_1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5b82ebe2f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b82ebe2ff_0_1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5b82ebe2f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82ebe2ff_0_17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5b82ebe2f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b836083f0_0_1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5b836083f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b155e78c7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5b155e78c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b82ebe2ff_0_3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5b82ebe2f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b82ebe2ff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5b82ebe2f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b82ebe2ff_0_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5b82ebe2f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5b836083f0_0_45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01625" lIns="101625" spcFirstLastPara="1" rIns="101625" wrap="square" tIns="101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4" name="Google Shape;14;g5b836083f0_0_452"/>
          <p:cNvSpPr txBox="1"/>
          <p:nvPr>
            <p:ph idx="1" type="subTitle"/>
          </p:nvPr>
        </p:nvSpPr>
        <p:spPr>
          <a:xfrm>
            <a:off x="311700" y="3778834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625" lIns="101625" spcFirstLastPara="1" rIns="101625" wrap="square" tIns="1016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5" name="Google Shape;15;g5b836083f0_0_452"/>
          <p:cNvSpPr txBox="1"/>
          <p:nvPr>
            <p:ph idx="12" type="sldNum"/>
          </p:nvPr>
        </p:nvSpPr>
        <p:spPr>
          <a:xfrm>
            <a:off x="8472458" y="6217622"/>
            <a:ext cx="5490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625" lIns="101625" spcFirstLastPara="1" rIns="101625" wrap="square" tIns="1016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b836083f0_0_50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g5b836083f0_0_50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g5b836083f0_0_50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b836083f0_0_507"/>
          <p:cNvSpPr txBox="1"/>
          <p:nvPr>
            <p:ph type="title"/>
          </p:nvPr>
        </p:nvSpPr>
        <p:spPr>
          <a:xfrm>
            <a:off x="457200" y="273049"/>
            <a:ext cx="30087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g5b836083f0_0_507"/>
          <p:cNvSpPr txBox="1"/>
          <p:nvPr>
            <p:ph idx="1" type="body"/>
          </p:nvPr>
        </p:nvSpPr>
        <p:spPr>
          <a:xfrm>
            <a:off x="3575050" y="273049"/>
            <a:ext cx="51114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31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g5b836083f0_0_507"/>
          <p:cNvSpPr txBox="1"/>
          <p:nvPr>
            <p:ph idx="2" type="body"/>
          </p:nvPr>
        </p:nvSpPr>
        <p:spPr>
          <a:xfrm>
            <a:off x="457200" y="1435099"/>
            <a:ext cx="3008700" cy="46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g5b836083f0_0_50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g5b836083f0_0_50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g5b836083f0_0_50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b836083f0_0_514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g5b836083f0_0_514"/>
          <p:cNvSpPr/>
          <p:nvPr>
            <p:ph idx="2" type="pic"/>
          </p:nvPr>
        </p:nvSpPr>
        <p:spPr>
          <a:xfrm>
            <a:off x="1792288" y="612776"/>
            <a:ext cx="54864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g5b836083f0_0_514"/>
          <p:cNvSpPr txBox="1"/>
          <p:nvPr>
            <p:ph idx="1" type="body"/>
          </p:nvPr>
        </p:nvSpPr>
        <p:spPr>
          <a:xfrm>
            <a:off x="1792288" y="5367338"/>
            <a:ext cx="54864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g5b836083f0_0_5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5b836083f0_0_5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5b836083f0_0_5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b836083f0_0_5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5b836083f0_0_521"/>
          <p:cNvSpPr txBox="1"/>
          <p:nvPr>
            <p:ph idx="1" type="body"/>
          </p:nvPr>
        </p:nvSpPr>
        <p:spPr>
          <a:xfrm rot="5400000">
            <a:off x="2309250" y="-251850"/>
            <a:ext cx="4525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31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5b836083f0_0_5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g5b836083f0_0_5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g5b836083f0_0_5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b836083f0_0_527"/>
          <p:cNvSpPr txBox="1"/>
          <p:nvPr>
            <p:ph type="title"/>
          </p:nvPr>
        </p:nvSpPr>
        <p:spPr>
          <a:xfrm rot="5400000">
            <a:off x="4732200" y="2171837"/>
            <a:ext cx="58518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g5b836083f0_0_527"/>
          <p:cNvSpPr txBox="1"/>
          <p:nvPr>
            <p:ph idx="1" type="body"/>
          </p:nvPr>
        </p:nvSpPr>
        <p:spPr>
          <a:xfrm rot="5400000">
            <a:off x="541200" y="190637"/>
            <a:ext cx="58518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31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g5b836083f0_0_52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g5b836083f0_0_52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g5b836083f0_0_52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b836083f0_0_533"/>
          <p:cNvSpPr/>
          <p:nvPr/>
        </p:nvSpPr>
        <p:spPr>
          <a:xfrm>
            <a:off x="0" y="6099519"/>
            <a:ext cx="9139800" cy="713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5b836083f0_0_533"/>
          <p:cNvSpPr/>
          <p:nvPr/>
        </p:nvSpPr>
        <p:spPr>
          <a:xfrm>
            <a:off x="6043001" y="6680597"/>
            <a:ext cx="85800" cy="60600"/>
          </a:xfrm>
          <a:custGeom>
            <a:rect b="b" l="l" r="r" t="t"/>
            <a:pathLst>
              <a:path extrusionOk="0" h="120000" w="120000">
                <a:moveTo>
                  <a:pt x="0" y="119555"/>
                </a:moveTo>
                <a:lnTo>
                  <a:pt x="119552" y="119555"/>
                </a:lnTo>
                <a:lnTo>
                  <a:pt x="119552" y="0"/>
                </a:lnTo>
                <a:lnTo>
                  <a:pt x="0" y="0"/>
                </a:lnTo>
                <a:lnTo>
                  <a:pt x="0" y="119555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5b836083f0_0_533"/>
          <p:cNvSpPr/>
          <p:nvPr/>
        </p:nvSpPr>
        <p:spPr>
          <a:xfrm>
            <a:off x="5885085" y="6672745"/>
            <a:ext cx="50700" cy="75600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0" y="60000"/>
                </a:lnTo>
                <a:lnTo>
                  <a:pt x="119999" y="120000"/>
                </a:lnTo>
                <a:lnTo>
                  <a:pt x="119999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5b836083f0_0_533"/>
          <p:cNvSpPr/>
          <p:nvPr/>
        </p:nvSpPr>
        <p:spPr>
          <a:xfrm>
            <a:off x="6237748" y="6672745"/>
            <a:ext cx="50700" cy="7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  <a:lnTo>
                  <a:pt x="119999" y="6000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5b836083f0_0_533"/>
          <p:cNvSpPr/>
          <p:nvPr/>
        </p:nvSpPr>
        <p:spPr>
          <a:xfrm>
            <a:off x="6556750" y="6700654"/>
            <a:ext cx="85800" cy="60600"/>
          </a:xfrm>
          <a:custGeom>
            <a:rect b="b" l="l" r="r" t="t"/>
            <a:pathLst>
              <a:path extrusionOk="0" h="120000" w="120000">
                <a:moveTo>
                  <a:pt x="0" y="119555"/>
                </a:moveTo>
                <a:lnTo>
                  <a:pt x="119555" y="119555"/>
                </a:lnTo>
                <a:lnTo>
                  <a:pt x="119555" y="0"/>
                </a:lnTo>
                <a:lnTo>
                  <a:pt x="0" y="0"/>
                </a:lnTo>
                <a:lnTo>
                  <a:pt x="0" y="119555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5b836083f0_0_533"/>
          <p:cNvSpPr/>
          <p:nvPr/>
        </p:nvSpPr>
        <p:spPr>
          <a:xfrm>
            <a:off x="6577558" y="6680294"/>
            <a:ext cx="85800" cy="60600"/>
          </a:xfrm>
          <a:custGeom>
            <a:rect b="b" l="l" r="r" t="t"/>
            <a:pathLst>
              <a:path extrusionOk="0" h="120000" w="120000">
                <a:moveTo>
                  <a:pt x="0" y="40001"/>
                </a:moveTo>
                <a:lnTo>
                  <a:pt x="0" y="0"/>
                </a:lnTo>
                <a:lnTo>
                  <a:pt x="120002" y="0"/>
                </a:lnTo>
                <a:lnTo>
                  <a:pt x="120002" y="120003"/>
                </a:lnTo>
                <a:lnTo>
                  <a:pt x="91766" y="120003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5b836083f0_0_533"/>
          <p:cNvSpPr/>
          <p:nvPr/>
        </p:nvSpPr>
        <p:spPr>
          <a:xfrm>
            <a:off x="6597714" y="6660159"/>
            <a:ext cx="85800" cy="60600"/>
          </a:xfrm>
          <a:custGeom>
            <a:rect b="b" l="l" r="r" t="t"/>
            <a:pathLst>
              <a:path extrusionOk="0" h="120000" w="120000">
                <a:moveTo>
                  <a:pt x="0" y="40001"/>
                </a:moveTo>
                <a:lnTo>
                  <a:pt x="0" y="0"/>
                </a:lnTo>
                <a:lnTo>
                  <a:pt x="120002" y="0"/>
                </a:lnTo>
                <a:lnTo>
                  <a:pt x="120002" y="120003"/>
                </a:lnTo>
                <a:lnTo>
                  <a:pt x="91766" y="120003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5b836083f0_0_533"/>
          <p:cNvSpPr/>
          <p:nvPr/>
        </p:nvSpPr>
        <p:spPr>
          <a:xfrm>
            <a:off x="6431457" y="6672745"/>
            <a:ext cx="402900" cy="75600"/>
          </a:xfrm>
          <a:custGeom>
            <a:rect b="b" l="l" r="r" t="t"/>
            <a:pathLst>
              <a:path extrusionOk="0" h="120000" w="120000">
                <a:moveTo>
                  <a:pt x="14999" y="0"/>
                </a:moveTo>
                <a:lnTo>
                  <a:pt x="0" y="60000"/>
                </a:lnTo>
                <a:lnTo>
                  <a:pt x="14999" y="120000"/>
                </a:lnTo>
                <a:lnTo>
                  <a:pt x="14999" y="0"/>
                </a:lnTo>
                <a:close/>
              </a:path>
              <a:path extrusionOk="0" h="120000" w="120000">
                <a:moveTo>
                  <a:pt x="105001" y="0"/>
                </a:moveTo>
                <a:lnTo>
                  <a:pt x="105001" y="120000"/>
                </a:lnTo>
                <a:lnTo>
                  <a:pt x="120001" y="60000"/>
                </a:lnTo>
                <a:lnTo>
                  <a:pt x="105001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5b836083f0_0_533"/>
          <p:cNvSpPr/>
          <p:nvPr/>
        </p:nvSpPr>
        <p:spPr>
          <a:xfrm>
            <a:off x="7154136" y="6685329"/>
            <a:ext cx="7560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5b836083f0_0_533"/>
          <p:cNvSpPr/>
          <p:nvPr/>
        </p:nvSpPr>
        <p:spPr>
          <a:xfrm>
            <a:off x="6977804" y="6672745"/>
            <a:ext cx="402900" cy="75600"/>
          </a:xfrm>
          <a:custGeom>
            <a:rect b="b" l="l" r="r" t="t"/>
            <a:pathLst>
              <a:path extrusionOk="0" h="120000" w="120000">
                <a:moveTo>
                  <a:pt x="14999" y="0"/>
                </a:moveTo>
                <a:lnTo>
                  <a:pt x="0" y="60000"/>
                </a:lnTo>
                <a:lnTo>
                  <a:pt x="14999" y="120000"/>
                </a:lnTo>
                <a:lnTo>
                  <a:pt x="14999" y="0"/>
                </a:lnTo>
                <a:close/>
              </a:path>
              <a:path extrusionOk="0" h="120000" w="120000">
                <a:moveTo>
                  <a:pt x="105001" y="0"/>
                </a:moveTo>
                <a:lnTo>
                  <a:pt x="105001" y="120000"/>
                </a:lnTo>
                <a:lnTo>
                  <a:pt x="120001" y="60000"/>
                </a:lnTo>
                <a:lnTo>
                  <a:pt x="105001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5b836083f0_0_533"/>
          <p:cNvSpPr/>
          <p:nvPr/>
        </p:nvSpPr>
        <p:spPr>
          <a:xfrm>
            <a:off x="7128946" y="6660159"/>
            <a:ext cx="7560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9525">
            <a:solidFill>
              <a:srgbClr val="D6D6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5b836083f0_0_533"/>
          <p:cNvSpPr/>
          <p:nvPr/>
        </p:nvSpPr>
        <p:spPr>
          <a:xfrm>
            <a:off x="7154136" y="6710496"/>
            <a:ext cx="7560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9525">
            <a:solidFill>
              <a:srgbClr val="D6D6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5b836083f0_0_533"/>
          <p:cNvSpPr/>
          <p:nvPr/>
        </p:nvSpPr>
        <p:spPr>
          <a:xfrm>
            <a:off x="7128946" y="6735662"/>
            <a:ext cx="7560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9525">
            <a:solidFill>
              <a:srgbClr val="D6D6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5b836083f0_0_533"/>
          <p:cNvSpPr/>
          <p:nvPr/>
        </p:nvSpPr>
        <p:spPr>
          <a:xfrm>
            <a:off x="7154136" y="6760829"/>
            <a:ext cx="7560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9525">
            <a:solidFill>
              <a:srgbClr val="D6D6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5b836083f0_0_533"/>
          <p:cNvSpPr/>
          <p:nvPr/>
        </p:nvSpPr>
        <p:spPr>
          <a:xfrm>
            <a:off x="7675318" y="6660159"/>
            <a:ext cx="7560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5b836083f0_0_533"/>
          <p:cNvSpPr/>
          <p:nvPr/>
        </p:nvSpPr>
        <p:spPr>
          <a:xfrm>
            <a:off x="7700508" y="6697913"/>
            <a:ext cx="7560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2027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5b836083f0_0_533"/>
          <p:cNvSpPr/>
          <p:nvPr/>
        </p:nvSpPr>
        <p:spPr>
          <a:xfrm>
            <a:off x="7524176" y="6672745"/>
            <a:ext cx="402900" cy="75600"/>
          </a:xfrm>
          <a:custGeom>
            <a:rect b="b" l="l" r="r" t="t"/>
            <a:pathLst>
              <a:path extrusionOk="0" h="120000" w="120000">
                <a:moveTo>
                  <a:pt x="14999" y="0"/>
                </a:moveTo>
                <a:lnTo>
                  <a:pt x="0" y="60000"/>
                </a:lnTo>
                <a:lnTo>
                  <a:pt x="14999" y="120000"/>
                </a:lnTo>
                <a:lnTo>
                  <a:pt x="14999" y="0"/>
                </a:lnTo>
                <a:close/>
              </a:path>
              <a:path extrusionOk="0" h="120000" w="120000">
                <a:moveTo>
                  <a:pt x="105001" y="0"/>
                </a:moveTo>
                <a:lnTo>
                  <a:pt x="105001" y="120000"/>
                </a:lnTo>
                <a:lnTo>
                  <a:pt x="120001" y="60000"/>
                </a:lnTo>
                <a:lnTo>
                  <a:pt x="105001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5b836083f0_0_533"/>
          <p:cNvSpPr/>
          <p:nvPr/>
        </p:nvSpPr>
        <p:spPr>
          <a:xfrm>
            <a:off x="7675318" y="6735662"/>
            <a:ext cx="7560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9525">
            <a:solidFill>
              <a:srgbClr val="D6D6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5b836083f0_0_533"/>
          <p:cNvSpPr/>
          <p:nvPr/>
        </p:nvSpPr>
        <p:spPr>
          <a:xfrm>
            <a:off x="7700508" y="6760829"/>
            <a:ext cx="7560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9525">
            <a:solidFill>
              <a:srgbClr val="D6D6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5b836083f0_0_533"/>
          <p:cNvSpPr/>
          <p:nvPr/>
        </p:nvSpPr>
        <p:spPr>
          <a:xfrm>
            <a:off x="8221666" y="6660159"/>
            <a:ext cx="7560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5b836083f0_0_533"/>
          <p:cNvSpPr/>
          <p:nvPr/>
        </p:nvSpPr>
        <p:spPr>
          <a:xfrm>
            <a:off x="8246856" y="6697913"/>
            <a:ext cx="7560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2027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5b836083f0_0_533"/>
          <p:cNvSpPr/>
          <p:nvPr/>
        </p:nvSpPr>
        <p:spPr>
          <a:xfrm>
            <a:off x="8221666" y="6735662"/>
            <a:ext cx="7560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5b836083f0_0_533"/>
          <p:cNvSpPr/>
          <p:nvPr/>
        </p:nvSpPr>
        <p:spPr>
          <a:xfrm>
            <a:off x="8246856" y="6760829"/>
            <a:ext cx="7560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5b836083f0_0_533"/>
          <p:cNvSpPr/>
          <p:nvPr/>
        </p:nvSpPr>
        <p:spPr>
          <a:xfrm>
            <a:off x="8828494" y="6720562"/>
            <a:ext cx="40500" cy="40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5b836083f0_0_533"/>
          <p:cNvSpPr/>
          <p:nvPr/>
        </p:nvSpPr>
        <p:spPr>
          <a:xfrm>
            <a:off x="8774815" y="6668059"/>
            <a:ext cx="60600" cy="60600"/>
          </a:xfrm>
          <a:custGeom>
            <a:rect b="b" l="l" r="r" t="t"/>
            <a:pathLst>
              <a:path extrusionOk="0" h="120000" w="120000">
                <a:moveTo>
                  <a:pt x="119555" y="59777"/>
                </a:moveTo>
                <a:lnTo>
                  <a:pt x="119555" y="26760"/>
                </a:lnTo>
                <a:lnTo>
                  <a:pt x="92790" y="0"/>
                </a:lnTo>
                <a:lnTo>
                  <a:pt x="59777" y="0"/>
                </a:lnTo>
                <a:lnTo>
                  <a:pt x="26760" y="0"/>
                </a:lnTo>
                <a:lnTo>
                  <a:pt x="0" y="26760"/>
                </a:lnTo>
                <a:lnTo>
                  <a:pt x="0" y="59777"/>
                </a:lnTo>
                <a:lnTo>
                  <a:pt x="0" y="92790"/>
                </a:lnTo>
                <a:lnTo>
                  <a:pt x="26760" y="119555"/>
                </a:lnTo>
                <a:lnTo>
                  <a:pt x="59777" y="119555"/>
                </a:lnTo>
                <a:lnTo>
                  <a:pt x="92790" y="119555"/>
                </a:lnTo>
                <a:lnTo>
                  <a:pt x="119555" y="92790"/>
                </a:lnTo>
                <a:lnTo>
                  <a:pt x="119555" y="59777"/>
                </a:lnTo>
                <a:close/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5b836083f0_0_533"/>
          <p:cNvSpPr/>
          <p:nvPr/>
        </p:nvSpPr>
        <p:spPr>
          <a:xfrm>
            <a:off x="8617472" y="6662338"/>
            <a:ext cx="95700" cy="99300"/>
          </a:xfrm>
          <a:custGeom>
            <a:rect b="b" l="l" r="r" t="t"/>
            <a:pathLst>
              <a:path extrusionOk="0" h="120000" w="120000">
                <a:moveTo>
                  <a:pt x="62436" y="118894"/>
                </a:moveTo>
                <a:lnTo>
                  <a:pt x="95669" y="109582"/>
                </a:lnTo>
                <a:lnTo>
                  <a:pt x="118726" y="85399"/>
                </a:lnTo>
                <a:lnTo>
                  <a:pt x="117018" y="42893"/>
                </a:lnTo>
                <a:lnTo>
                  <a:pt x="102984" y="14673"/>
                </a:lnTo>
                <a:lnTo>
                  <a:pt x="80203" y="0"/>
                </a:lnTo>
                <a:lnTo>
                  <a:pt x="39274" y="5186"/>
                </a:lnTo>
                <a:lnTo>
                  <a:pt x="12298" y="22864"/>
                </a:lnTo>
                <a:lnTo>
                  <a:pt x="0" y="49065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5b836083f0_0_533"/>
          <p:cNvSpPr/>
          <p:nvPr/>
        </p:nvSpPr>
        <p:spPr>
          <a:xfrm>
            <a:off x="8586668" y="6695395"/>
            <a:ext cx="60600" cy="24900"/>
          </a:xfrm>
          <a:custGeom>
            <a:rect b="b" l="l" r="r" t="t"/>
            <a:pathLst>
              <a:path extrusionOk="0" h="120000" w="120000">
                <a:moveTo>
                  <a:pt x="120003" y="0"/>
                </a:moveTo>
                <a:lnTo>
                  <a:pt x="60001" y="11999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5b836083f0_0_533"/>
          <p:cNvSpPr/>
          <p:nvPr/>
        </p:nvSpPr>
        <p:spPr>
          <a:xfrm>
            <a:off x="8924574" y="6662324"/>
            <a:ext cx="95700" cy="99300"/>
          </a:xfrm>
          <a:custGeom>
            <a:rect b="b" l="l" r="r" t="t"/>
            <a:pathLst>
              <a:path extrusionOk="0" h="120000" w="120000">
                <a:moveTo>
                  <a:pt x="56397" y="118909"/>
                </a:moveTo>
                <a:lnTo>
                  <a:pt x="22898" y="109596"/>
                </a:lnTo>
                <a:lnTo>
                  <a:pt x="0" y="85414"/>
                </a:lnTo>
                <a:lnTo>
                  <a:pt x="1780" y="42888"/>
                </a:lnTo>
                <a:lnTo>
                  <a:pt x="15861" y="14663"/>
                </a:lnTo>
                <a:lnTo>
                  <a:pt x="38675" y="0"/>
                </a:lnTo>
                <a:lnTo>
                  <a:pt x="79588" y="5200"/>
                </a:lnTo>
                <a:lnTo>
                  <a:pt x="106552" y="22897"/>
                </a:lnTo>
                <a:lnTo>
                  <a:pt x="118841" y="49115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5b836083f0_0_533"/>
          <p:cNvSpPr/>
          <p:nvPr/>
        </p:nvSpPr>
        <p:spPr>
          <a:xfrm>
            <a:off x="8989715" y="6695395"/>
            <a:ext cx="60600" cy="24900"/>
          </a:xfrm>
          <a:custGeom>
            <a:rect b="b" l="l" r="r" t="t"/>
            <a:pathLst>
              <a:path extrusionOk="0" h="120000" w="120000">
                <a:moveTo>
                  <a:pt x="120003" y="0"/>
                </a:moveTo>
                <a:lnTo>
                  <a:pt x="60001" y="11999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ADA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5b836083f0_0_533"/>
          <p:cNvSpPr/>
          <p:nvPr/>
        </p:nvSpPr>
        <p:spPr>
          <a:xfrm>
            <a:off x="0" y="0"/>
            <a:ext cx="9140400" cy="243300"/>
          </a:xfrm>
          <a:custGeom>
            <a:rect b="b" l="l" r="r" t="t"/>
            <a:pathLst>
              <a:path extrusionOk="0" h="120000" w="120000">
                <a:moveTo>
                  <a:pt x="0" y="119763"/>
                </a:moveTo>
                <a:lnTo>
                  <a:pt x="119995" y="119763"/>
                </a:lnTo>
                <a:lnTo>
                  <a:pt x="119995" y="11"/>
                </a:lnTo>
                <a:lnTo>
                  <a:pt x="0" y="11"/>
                </a:lnTo>
                <a:lnTo>
                  <a:pt x="0" y="119763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5b836083f0_0_533"/>
          <p:cNvSpPr/>
          <p:nvPr/>
        </p:nvSpPr>
        <p:spPr>
          <a:xfrm>
            <a:off x="0" y="242357"/>
            <a:ext cx="9140400" cy="243300"/>
          </a:xfrm>
          <a:custGeom>
            <a:rect b="b" l="l" r="r" t="t"/>
            <a:pathLst>
              <a:path extrusionOk="0" h="120000" w="120000">
                <a:moveTo>
                  <a:pt x="0" y="119764"/>
                </a:moveTo>
                <a:lnTo>
                  <a:pt x="119995" y="119764"/>
                </a:lnTo>
                <a:lnTo>
                  <a:pt x="119995" y="0"/>
                </a:lnTo>
                <a:lnTo>
                  <a:pt x="0" y="0"/>
                </a:lnTo>
                <a:lnTo>
                  <a:pt x="0" y="119764"/>
                </a:lnTo>
              </a:path>
            </a:pathLst>
          </a:custGeom>
          <a:solidFill>
            <a:srgbClr val="191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5b836083f0_0_533"/>
          <p:cNvSpPr/>
          <p:nvPr/>
        </p:nvSpPr>
        <p:spPr>
          <a:xfrm>
            <a:off x="269432" y="236517"/>
            <a:ext cx="0" cy="126000"/>
          </a:xfrm>
          <a:custGeom>
            <a:rect b="b" l="l" r="r" t="t"/>
            <a:pathLst>
              <a:path extrusionOk="0" h="120000" w="120000">
                <a:moveTo>
                  <a:pt x="0" y="119542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5b836083f0_0_533"/>
          <p:cNvSpPr/>
          <p:nvPr/>
        </p:nvSpPr>
        <p:spPr>
          <a:xfrm>
            <a:off x="274445" y="356867"/>
            <a:ext cx="12630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542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5b836083f0_0_533"/>
          <p:cNvSpPr txBox="1"/>
          <p:nvPr>
            <p:ph idx="11" type="ftr"/>
          </p:nvPr>
        </p:nvSpPr>
        <p:spPr>
          <a:xfrm>
            <a:off x="3108960" y="6377940"/>
            <a:ext cx="29259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g5b836083f0_0_533"/>
          <p:cNvSpPr txBox="1"/>
          <p:nvPr>
            <p:ph idx="10" type="dt"/>
          </p:nvPr>
        </p:nvSpPr>
        <p:spPr>
          <a:xfrm>
            <a:off x="457200" y="6377940"/>
            <a:ext cx="21027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g5b836083f0_0_533"/>
          <p:cNvSpPr txBox="1"/>
          <p:nvPr>
            <p:ph idx="12" type="sldNum"/>
          </p:nvPr>
        </p:nvSpPr>
        <p:spPr>
          <a:xfrm>
            <a:off x="6583680" y="6377940"/>
            <a:ext cx="21027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5b836083f0_0_57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g5b836083f0_0_57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31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9" name="Google Shape;19;g5b836083f0_0_57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5b836083f0_0_45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g5b836083f0_0_45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g5b836083f0_0_45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g5b836083f0_0_45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 1">
  <p:cSld name="SECTION_HEADER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5b836083f0_0_461"/>
          <p:cNvSpPr txBox="1"/>
          <p:nvPr>
            <p:ph type="title"/>
          </p:nvPr>
        </p:nvSpPr>
        <p:spPr>
          <a:xfrm>
            <a:off x="722313" y="4406900"/>
            <a:ext cx="7772400" cy="1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g5b836083f0_0_461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g5b836083f0_0_46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g5b836083f0_0_46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g5b836083f0_0_46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5b836083f0_0_46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g5b836083f0_0_467"/>
          <p:cNvSpPr txBox="1"/>
          <p:nvPr>
            <p:ph idx="1" type="body"/>
          </p:nvPr>
        </p:nvSpPr>
        <p:spPr>
          <a:xfrm>
            <a:off x="457200" y="1600200"/>
            <a:ext cx="8229600" cy="4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31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g5b836083f0_0_46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g5b836083f0_0_46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g5b836083f0_0_467"/>
          <p:cNvSpPr txBox="1"/>
          <p:nvPr>
            <p:ph idx="12" type="sldNum"/>
          </p:nvPr>
        </p:nvSpPr>
        <p:spPr>
          <a:xfrm>
            <a:off x="6425091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7" name="Google Shape;37;g5b836083f0_0_467"/>
          <p:cNvSpPr txBox="1"/>
          <p:nvPr/>
        </p:nvSpPr>
        <p:spPr>
          <a:xfrm>
            <a:off x="8470775" y="6381328"/>
            <a:ext cx="781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00" spcFirstLastPara="1" rIns="91400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160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>
  <p:cSld name="Diapositiva de título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5b836083f0_0_474"/>
          <p:cNvSpPr txBox="1"/>
          <p:nvPr>
            <p:ph type="ctrTitle"/>
          </p:nvPr>
        </p:nvSpPr>
        <p:spPr>
          <a:xfrm>
            <a:off x="685800" y="131124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g5b836083f0_0_474"/>
          <p:cNvSpPr txBox="1"/>
          <p:nvPr>
            <p:ph idx="1" type="subTitle"/>
          </p:nvPr>
        </p:nvSpPr>
        <p:spPr>
          <a:xfrm>
            <a:off x="1371600" y="2924944"/>
            <a:ext cx="64008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lvl="0" marR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g5b836083f0_0_47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g5b836083f0_0_47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g5b836083f0_0_474"/>
          <p:cNvSpPr txBox="1"/>
          <p:nvPr>
            <p:ph idx="12" type="sldNum"/>
          </p:nvPr>
        </p:nvSpPr>
        <p:spPr>
          <a:xfrm>
            <a:off x="6324600" y="63841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4" name="Google Shape;44;g5b836083f0_0_474"/>
          <p:cNvSpPr txBox="1"/>
          <p:nvPr>
            <p:ph idx="2" type="body"/>
          </p:nvPr>
        </p:nvSpPr>
        <p:spPr>
          <a:xfrm>
            <a:off x="2051721" y="4437112"/>
            <a:ext cx="51852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31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5b836083f0_0_481"/>
          <p:cNvSpPr txBox="1"/>
          <p:nvPr>
            <p:ph type="title"/>
          </p:nvPr>
        </p:nvSpPr>
        <p:spPr>
          <a:xfrm>
            <a:off x="722313" y="4406900"/>
            <a:ext cx="7772400" cy="1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g5b836083f0_0_481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g5b836083f0_0_48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g5b836083f0_0_48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g5b836083f0_0_48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5b836083f0_0_48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g5b836083f0_0_487"/>
          <p:cNvSpPr txBox="1"/>
          <p:nvPr>
            <p:ph idx="1" type="body"/>
          </p:nvPr>
        </p:nvSpPr>
        <p:spPr>
          <a:xfrm>
            <a:off x="457200" y="1600200"/>
            <a:ext cx="4038600" cy="4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064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g5b836083f0_0_487"/>
          <p:cNvSpPr txBox="1"/>
          <p:nvPr>
            <p:ph idx="2" type="body"/>
          </p:nvPr>
        </p:nvSpPr>
        <p:spPr>
          <a:xfrm>
            <a:off x="4648200" y="1600200"/>
            <a:ext cx="4038600" cy="4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064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g5b836083f0_0_48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g5b836083f0_0_48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g5b836083f0_0_48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b836083f0_0_49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g5b836083f0_0_494"/>
          <p:cNvSpPr txBox="1"/>
          <p:nvPr>
            <p:ph idx="1" type="body"/>
          </p:nvPr>
        </p:nvSpPr>
        <p:spPr>
          <a:xfrm>
            <a:off x="457200" y="1535113"/>
            <a:ext cx="40404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g5b836083f0_0_494"/>
          <p:cNvSpPr txBox="1"/>
          <p:nvPr>
            <p:ph idx="2" type="body"/>
          </p:nvPr>
        </p:nvSpPr>
        <p:spPr>
          <a:xfrm>
            <a:off x="457200" y="2174876"/>
            <a:ext cx="4040400" cy="3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810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g5b836083f0_0_494"/>
          <p:cNvSpPr txBox="1"/>
          <p:nvPr>
            <p:ph idx="3" type="body"/>
          </p:nvPr>
        </p:nvSpPr>
        <p:spPr>
          <a:xfrm>
            <a:off x="4645025" y="1535113"/>
            <a:ext cx="40422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g5b836083f0_0_494"/>
          <p:cNvSpPr txBox="1"/>
          <p:nvPr>
            <p:ph idx="4" type="body"/>
          </p:nvPr>
        </p:nvSpPr>
        <p:spPr>
          <a:xfrm>
            <a:off x="4645025" y="2174876"/>
            <a:ext cx="4042200" cy="3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810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g5b836083f0_0_49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g5b836083f0_0_49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g5b836083f0_0_49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5b836083f0_0_44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g5b836083f0_0_445"/>
          <p:cNvSpPr txBox="1"/>
          <p:nvPr>
            <p:ph idx="1" type="body"/>
          </p:nvPr>
        </p:nvSpPr>
        <p:spPr>
          <a:xfrm>
            <a:off x="457200" y="1600200"/>
            <a:ext cx="8229600" cy="4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31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g5b836083f0_0_44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g5b836083f0_0_44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g5b836083f0_0_44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00" spcFirstLastPara="1" rIns="91400" wrap="square" tIns="45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descr="E:\ESCRITORIO\ESCRITORIO 4\franja BS.jpg" id="11" name="Google Shape;11;g5b836083f0_0_44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7937" y="6273799"/>
            <a:ext cx="9142420" cy="58359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steema.com/files/public/teechart/html5/latest/demos/canvas/webgl/threejs_example.htm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steema.com/files/public/teechart/html5/latest/demos/canvas/webgl/threejs_example.htm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beeva-hodeilopez/beeva-data-visualization-hackathon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beeva-hodeilopez.github.io/beeva-data-visualization-hackathon/index.html" TargetMode="External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beeva-hodeilopez.github.io/beeva-data-visualization-hackathon/index.html" TargetMode="External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stephanieevergreen.com/dataviz-checklist/" TargetMode="External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stephanieevergreen.com/dataviz-checklist/" TargetMode="External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hyperlink" Target="http://www.bethkanter.org/data-viz-2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infogram.com/page/data-visualizatio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s://informationisbeautiful.net/visualizations/what-makes-a-good-data-visualization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hyperlink" Target="http://dataportal.opendataforafrica.org/apps/atlas/maps/Global-competitiveness-index" TargetMode="External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"/>
          <p:cNvSpPr txBox="1"/>
          <p:nvPr>
            <p:ph type="ctrTitle"/>
          </p:nvPr>
        </p:nvSpPr>
        <p:spPr>
          <a:xfrm>
            <a:off x="1130650" y="2520775"/>
            <a:ext cx="73956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Visualización de Datos y ejemplo utilizando Matplotlib</a:t>
            </a:r>
            <a:endParaRPr sz="3600">
              <a:solidFill>
                <a:srgbClr val="201F1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b82ebe2ff_0_58"/>
          <p:cNvSpPr txBox="1"/>
          <p:nvPr>
            <p:ph type="title"/>
          </p:nvPr>
        </p:nvSpPr>
        <p:spPr>
          <a:xfrm>
            <a:off x="360675" y="462728"/>
            <a:ext cx="8520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419" sz="3000"/>
              <a:t>Espejismos Comunes</a:t>
            </a:r>
            <a:endParaRPr b="1" sz="3000"/>
          </a:p>
        </p:txBody>
      </p:sp>
      <p:pic>
        <p:nvPicPr>
          <p:cNvPr id="196" name="Google Shape;196;g5b82ebe2ff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0828"/>
            <a:ext cx="8772525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b82ebe2ff_0_67"/>
          <p:cNvSpPr txBox="1"/>
          <p:nvPr>
            <p:ph type="title"/>
          </p:nvPr>
        </p:nvSpPr>
        <p:spPr>
          <a:xfrm>
            <a:off x="311700" y="273053"/>
            <a:ext cx="8520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419" sz="3000"/>
              <a:t>Espejismos Comunes</a:t>
            </a:r>
            <a:endParaRPr b="1" sz="3000"/>
          </a:p>
        </p:txBody>
      </p:sp>
      <p:sp>
        <p:nvSpPr>
          <p:cNvPr id="202" name="Google Shape;202;g5b82ebe2ff_0_67"/>
          <p:cNvSpPr txBox="1"/>
          <p:nvPr/>
        </p:nvSpPr>
        <p:spPr>
          <a:xfrm>
            <a:off x="48600" y="5865800"/>
            <a:ext cx="9046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u="sng">
                <a:solidFill>
                  <a:schemeClr val="hlink"/>
                </a:solidFill>
                <a:hlinkClick r:id="rId3"/>
              </a:rPr>
              <a:t>http://www.steema.com/files/public/teechart/html5/latest/demos/canvas/webgl/threejs_example.htm</a:t>
            </a:r>
            <a:endParaRPr/>
          </a:p>
        </p:txBody>
      </p:sp>
      <p:pic>
        <p:nvPicPr>
          <p:cNvPr id="203" name="Google Shape;203;g5b82ebe2ff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975" y="1421853"/>
            <a:ext cx="7419975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5b82ebe2ff_0_67"/>
          <p:cNvSpPr txBox="1"/>
          <p:nvPr>
            <p:ph type="title"/>
          </p:nvPr>
        </p:nvSpPr>
        <p:spPr>
          <a:xfrm>
            <a:off x="405725" y="4890453"/>
            <a:ext cx="8520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419" sz="3000"/>
              <a:t> ¿ Qué </a:t>
            </a:r>
            <a:r>
              <a:rPr b="1" lang="es-419" sz="3000"/>
              <a:t>proporción</a:t>
            </a:r>
            <a:r>
              <a:rPr b="1" lang="es-419" sz="3000"/>
              <a:t> hay entre A y C ? </a:t>
            </a:r>
            <a:endParaRPr b="1"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b82ebe2ff_0_84"/>
          <p:cNvSpPr txBox="1"/>
          <p:nvPr>
            <p:ph type="title"/>
          </p:nvPr>
        </p:nvSpPr>
        <p:spPr>
          <a:xfrm>
            <a:off x="311700" y="273053"/>
            <a:ext cx="8520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419" sz="3000"/>
              <a:t>Consideraciones sobre </a:t>
            </a:r>
            <a:r>
              <a:rPr b="1" lang="es-419" sz="3000"/>
              <a:t>Gráficos</a:t>
            </a:r>
            <a:r>
              <a:rPr b="1" lang="es-419" sz="3000"/>
              <a:t>: Atributos Preventivos</a:t>
            </a:r>
            <a:endParaRPr b="1" sz="3000"/>
          </a:p>
        </p:txBody>
      </p:sp>
      <p:sp>
        <p:nvSpPr>
          <p:cNvPr id="210" name="Google Shape;210;g5b82ebe2ff_0_84"/>
          <p:cNvSpPr txBox="1"/>
          <p:nvPr/>
        </p:nvSpPr>
        <p:spPr>
          <a:xfrm>
            <a:off x="48600" y="5865800"/>
            <a:ext cx="9046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u="sng">
                <a:solidFill>
                  <a:schemeClr val="hlink"/>
                </a:solidFill>
                <a:hlinkClick r:id="rId3"/>
              </a:rPr>
              <a:t>http://www.steema.com/files/public/teechart/html5/latest/demos/canvas/webgl/threejs_example.htm</a:t>
            </a:r>
            <a:endParaRPr/>
          </a:p>
        </p:txBody>
      </p:sp>
      <p:sp>
        <p:nvSpPr>
          <p:cNvPr id="211" name="Google Shape;211;g5b82ebe2ff_0_84"/>
          <p:cNvSpPr txBox="1"/>
          <p:nvPr>
            <p:ph type="title"/>
          </p:nvPr>
        </p:nvSpPr>
        <p:spPr>
          <a:xfrm>
            <a:off x="405725" y="4890453"/>
            <a:ext cx="8520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419" sz="3000"/>
              <a:t>¡Los identificamos en menos de 10 Msec!</a:t>
            </a:r>
            <a:endParaRPr b="1" sz="3000"/>
          </a:p>
        </p:txBody>
      </p:sp>
      <p:pic>
        <p:nvPicPr>
          <p:cNvPr id="212" name="Google Shape;212;g5b82ebe2ff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93528"/>
            <a:ext cx="4352925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5b82ebe2ff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1013" y="1493513"/>
            <a:ext cx="475297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b82ebe2ff_0_94"/>
          <p:cNvSpPr txBox="1"/>
          <p:nvPr>
            <p:ph type="title"/>
          </p:nvPr>
        </p:nvSpPr>
        <p:spPr>
          <a:xfrm>
            <a:off x="311700" y="273046"/>
            <a:ext cx="85206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419" sz="3000"/>
              <a:t>Consideraciones sobre Gráficos: Los Principios de Gestalt</a:t>
            </a:r>
            <a:endParaRPr b="1" sz="3000"/>
          </a:p>
        </p:txBody>
      </p:sp>
      <p:pic>
        <p:nvPicPr>
          <p:cNvPr id="219" name="Google Shape;219;g5b82ebe2ff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75" y="1400751"/>
            <a:ext cx="8077199" cy="45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b82ebe2ff_0_104"/>
          <p:cNvSpPr txBox="1"/>
          <p:nvPr>
            <p:ph type="title"/>
          </p:nvPr>
        </p:nvSpPr>
        <p:spPr>
          <a:xfrm>
            <a:off x="311700" y="273049"/>
            <a:ext cx="85206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419" sz="3000"/>
              <a:t>Patrones utilizados durante el Análisis</a:t>
            </a:r>
            <a:endParaRPr b="1" sz="3000"/>
          </a:p>
        </p:txBody>
      </p:sp>
      <p:pic>
        <p:nvPicPr>
          <p:cNvPr id="225" name="Google Shape;225;g5b82ebe2ff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4551"/>
            <a:ext cx="8354450" cy="44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b82ebe2ff_0_112"/>
          <p:cNvSpPr txBox="1"/>
          <p:nvPr>
            <p:ph type="title"/>
          </p:nvPr>
        </p:nvSpPr>
        <p:spPr>
          <a:xfrm>
            <a:off x="311700" y="273049"/>
            <a:ext cx="85206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419" sz="3000"/>
              <a:t>Patrones utilizados durante el Análisis</a:t>
            </a:r>
            <a:endParaRPr b="1" sz="3000"/>
          </a:p>
        </p:txBody>
      </p:sp>
      <p:pic>
        <p:nvPicPr>
          <p:cNvPr id="231" name="Google Shape;231;g5b82ebe2ff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75" y="992151"/>
            <a:ext cx="8772350" cy="47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b82ebe2ff_0_118"/>
          <p:cNvSpPr txBox="1"/>
          <p:nvPr>
            <p:ph type="title"/>
          </p:nvPr>
        </p:nvSpPr>
        <p:spPr>
          <a:xfrm>
            <a:off x="311700" y="273049"/>
            <a:ext cx="85206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419" sz="3000"/>
              <a:t>Tipos de Visualizaciones</a:t>
            </a:r>
            <a:endParaRPr b="1" sz="3000"/>
          </a:p>
        </p:txBody>
      </p:sp>
      <p:pic>
        <p:nvPicPr>
          <p:cNvPr id="237" name="Google Shape;237;g5b82ebe2ff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1461"/>
            <a:ext cx="8839199" cy="325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5b82ebe2ff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9800"/>
            <a:ext cx="8991601" cy="5134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5b82ebe2ff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2250"/>
            <a:ext cx="9144000" cy="4441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b82ebe2ff_0_136"/>
          <p:cNvSpPr txBox="1"/>
          <p:nvPr>
            <p:ph type="title"/>
          </p:nvPr>
        </p:nvSpPr>
        <p:spPr>
          <a:xfrm>
            <a:off x="311700" y="273049"/>
            <a:ext cx="85206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419" sz="3000"/>
              <a:t>Herramientas de SW de desarrollo de Visualizaciones</a:t>
            </a:r>
            <a:endParaRPr b="1" sz="3000"/>
          </a:p>
        </p:txBody>
      </p:sp>
      <p:sp>
        <p:nvSpPr>
          <p:cNvPr id="253" name="Google Shape;253;g5b82ebe2ff_0_136"/>
          <p:cNvSpPr txBox="1"/>
          <p:nvPr/>
        </p:nvSpPr>
        <p:spPr>
          <a:xfrm>
            <a:off x="919250" y="5865775"/>
            <a:ext cx="6916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ejemplos: </a:t>
            </a:r>
            <a:r>
              <a:rPr lang="es-419" sz="1100" u="sng">
                <a:solidFill>
                  <a:schemeClr val="hlink"/>
                </a:solidFill>
                <a:hlinkClick r:id="rId3"/>
              </a:rPr>
              <a:t>https://github.com/beeva-hodeilopez/beeva-data-visualization-hackathon</a:t>
            </a:r>
            <a:endParaRPr/>
          </a:p>
        </p:txBody>
      </p:sp>
      <p:pic>
        <p:nvPicPr>
          <p:cNvPr id="254" name="Google Shape;254;g5b82ebe2ff_0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84686"/>
            <a:ext cx="8839199" cy="3288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 txBox="1"/>
          <p:nvPr>
            <p:ph type="title"/>
          </p:nvPr>
        </p:nvSpPr>
        <p:spPr>
          <a:xfrm>
            <a:off x="59850" y="96244"/>
            <a:ext cx="87243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000000"/>
                </a:solidFill>
              </a:rPr>
              <a:t>“Data </a:t>
            </a:r>
            <a:r>
              <a:rPr lang="es-419" sz="1800">
                <a:solidFill>
                  <a:srgbClr val="000000"/>
                </a:solidFill>
              </a:rPr>
              <a:t>Visualization</a:t>
            </a:r>
            <a:r>
              <a:rPr lang="es-419" sz="1800">
                <a:solidFill>
                  <a:srgbClr val="000000"/>
                </a:solidFill>
              </a:rPr>
              <a:t> is a </a:t>
            </a:r>
            <a:r>
              <a:rPr lang="es-419" sz="1800">
                <a:solidFill>
                  <a:srgbClr val="000000"/>
                </a:solidFill>
              </a:rPr>
              <a:t>highway</a:t>
            </a:r>
            <a:r>
              <a:rPr lang="es-419" sz="1800">
                <a:solidFill>
                  <a:srgbClr val="000000"/>
                </a:solidFill>
              </a:rPr>
              <a:t> between the data and your brain”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8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44" name="Google Shape;14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237" y="496115"/>
            <a:ext cx="9210475" cy="574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82ebe2ff_0_145"/>
          <p:cNvSpPr txBox="1"/>
          <p:nvPr>
            <p:ph type="title"/>
          </p:nvPr>
        </p:nvSpPr>
        <p:spPr>
          <a:xfrm>
            <a:off x="311700" y="273049"/>
            <a:ext cx="85206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419" sz="3000"/>
              <a:t>Programas</a:t>
            </a:r>
            <a:r>
              <a:rPr b="1" lang="es-419" sz="3000"/>
              <a:t> de SW de Representación gráfica</a:t>
            </a:r>
            <a:endParaRPr b="1" sz="3000"/>
          </a:p>
        </p:txBody>
      </p:sp>
      <p:sp>
        <p:nvSpPr>
          <p:cNvPr id="260" name="Google Shape;260;g5b82ebe2ff_0_145"/>
          <p:cNvSpPr txBox="1"/>
          <p:nvPr/>
        </p:nvSpPr>
        <p:spPr>
          <a:xfrm>
            <a:off x="919250" y="5865775"/>
            <a:ext cx="6916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ejemplos: </a:t>
            </a:r>
            <a:r>
              <a:rPr lang="es-419" sz="1100" u="sng">
                <a:solidFill>
                  <a:schemeClr val="hlink"/>
                </a:solidFill>
                <a:hlinkClick r:id="rId3"/>
              </a:rPr>
              <a:t>http://beeva-hodeilopez.github.io/beeva-data-visualization-hackathon/index.html</a:t>
            </a:r>
            <a:endParaRPr/>
          </a:p>
        </p:txBody>
      </p:sp>
      <p:pic>
        <p:nvPicPr>
          <p:cNvPr id="261" name="Google Shape;261;g5b82ebe2ff_0_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88" y="1728749"/>
            <a:ext cx="8429625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b82ebe2ff_0_153"/>
          <p:cNvSpPr txBox="1"/>
          <p:nvPr>
            <p:ph type="title"/>
          </p:nvPr>
        </p:nvSpPr>
        <p:spPr>
          <a:xfrm>
            <a:off x="311700" y="273049"/>
            <a:ext cx="85206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419" sz="3000"/>
              <a:t>Programas de SW de Representación gráfica</a:t>
            </a:r>
            <a:endParaRPr b="1" sz="3000"/>
          </a:p>
        </p:txBody>
      </p:sp>
      <p:sp>
        <p:nvSpPr>
          <p:cNvPr id="267" name="Google Shape;267;g5b82ebe2ff_0_153"/>
          <p:cNvSpPr txBox="1"/>
          <p:nvPr/>
        </p:nvSpPr>
        <p:spPr>
          <a:xfrm>
            <a:off x="919250" y="5865775"/>
            <a:ext cx="6916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ejemplos: </a:t>
            </a:r>
            <a:r>
              <a:rPr lang="es-419" sz="1100" u="sng">
                <a:solidFill>
                  <a:schemeClr val="hlink"/>
                </a:solidFill>
                <a:hlinkClick r:id="rId3"/>
              </a:rPr>
              <a:t>http://beeva-hodeilopez.github.io/beeva-data-visualization-hackathon/index.html</a:t>
            </a:r>
            <a:endParaRPr/>
          </a:p>
        </p:txBody>
      </p:sp>
      <p:pic>
        <p:nvPicPr>
          <p:cNvPr id="268" name="Google Shape;268;g5b82ebe2ff_0_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88" y="1728749"/>
            <a:ext cx="8429625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b82ebe2ff_0_159"/>
          <p:cNvSpPr txBox="1"/>
          <p:nvPr>
            <p:ph type="title"/>
          </p:nvPr>
        </p:nvSpPr>
        <p:spPr>
          <a:xfrm>
            <a:off x="311700" y="273049"/>
            <a:ext cx="85206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419" sz="3000"/>
              <a:t>CheckList para una buena Visualización</a:t>
            </a:r>
            <a:endParaRPr b="1" sz="3000"/>
          </a:p>
        </p:txBody>
      </p:sp>
      <p:pic>
        <p:nvPicPr>
          <p:cNvPr id="274" name="Google Shape;274;g5b82ebe2ff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1766886"/>
            <a:ext cx="83439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b82ebe2ff_0_165"/>
          <p:cNvSpPr txBox="1"/>
          <p:nvPr>
            <p:ph type="title"/>
          </p:nvPr>
        </p:nvSpPr>
        <p:spPr>
          <a:xfrm>
            <a:off x="311700" y="273049"/>
            <a:ext cx="85206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419" sz="3000"/>
              <a:t>CheckList para una buena Visualización</a:t>
            </a:r>
            <a:endParaRPr b="1" sz="3000"/>
          </a:p>
        </p:txBody>
      </p:sp>
      <p:sp>
        <p:nvSpPr>
          <p:cNvPr id="280" name="Google Shape;280;g5b82ebe2ff_0_165"/>
          <p:cNvSpPr txBox="1"/>
          <p:nvPr/>
        </p:nvSpPr>
        <p:spPr>
          <a:xfrm>
            <a:off x="3064200" y="5894950"/>
            <a:ext cx="3268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u="sng">
                <a:solidFill>
                  <a:schemeClr val="hlink"/>
                </a:solidFill>
                <a:hlinkClick r:id="rId3"/>
              </a:rPr>
              <a:t>http://stephanieevergreen.com/dataviz-checklist/</a:t>
            </a:r>
            <a:endParaRPr/>
          </a:p>
        </p:txBody>
      </p:sp>
      <p:pic>
        <p:nvPicPr>
          <p:cNvPr id="281" name="Google Shape;281;g5b82ebe2ff_0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00" y="1202925"/>
            <a:ext cx="8194299" cy="41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b82ebe2ff_0_174"/>
          <p:cNvSpPr txBox="1"/>
          <p:nvPr>
            <p:ph type="title"/>
          </p:nvPr>
        </p:nvSpPr>
        <p:spPr>
          <a:xfrm>
            <a:off x="311700" y="273049"/>
            <a:ext cx="85206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419" sz="3000"/>
              <a:t>Menos es Más</a:t>
            </a:r>
            <a:endParaRPr b="1" sz="3000"/>
          </a:p>
        </p:txBody>
      </p:sp>
      <p:sp>
        <p:nvSpPr>
          <p:cNvPr id="287" name="Google Shape;287;g5b82ebe2ff_0_174"/>
          <p:cNvSpPr txBox="1"/>
          <p:nvPr/>
        </p:nvSpPr>
        <p:spPr>
          <a:xfrm>
            <a:off x="3064200" y="5894950"/>
            <a:ext cx="3268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u="sng">
                <a:solidFill>
                  <a:schemeClr val="hlink"/>
                </a:solidFill>
                <a:hlinkClick r:id="rId3"/>
              </a:rPr>
              <a:t>http://stephanieevergreen.com/dataviz-checklist/</a:t>
            </a:r>
            <a:endParaRPr/>
          </a:p>
        </p:txBody>
      </p:sp>
      <p:pic>
        <p:nvPicPr>
          <p:cNvPr id="288" name="Google Shape;288;g5b82ebe2ff_0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00" y="1436399"/>
            <a:ext cx="87249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b836083f0_0_158"/>
          <p:cNvSpPr txBox="1"/>
          <p:nvPr>
            <p:ph type="title"/>
          </p:nvPr>
        </p:nvSpPr>
        <p:spPr>
          <a:xfrm>
            <a:off x="2114400" y="2817567"/>
            <a:ext cx="49152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419" sz="3000"/>
              <a:t>Ejemplo MatPlotLib ...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82574" cy="596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8999" y="1261350"/>
            <a:ext cx="3804226" cy="338153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 txBox="1"/>
          <p:nvPr/>
        </p:nvSpPr>
        <p:spPr>
          <a:xfrm>
            <a:off x="5501000" y="5004875"/>
            <a:ext cx="3283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fuente: </a:t>
            </a:r>
            <a:r>
              <a:rPr lang="es-419" sz="1100" u="sng">
                <a:solidFill>
                  <a:schemeClr val="hlink"/>
                </a:solidFill>
                <a:hlinkClick r:id="rId5"/>
              </a:rPr>
              <a:t>http://www.bethkanter.org/data-viz-2/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9325"/>
            <a:ext cx="53340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/>
          <p:cNvPicPr preferRelativeResize="0"/>
          <p:nvPr/>
        </p:nvPicPr>
        <p:blipFill rotWithShape="1">
          <a:blip r:embed="rId4">
            <a:alphaModFix/>
          </a:blip>
          <a:srcRect b="19250" l="0" r="0" t="0"/>
          <a:stretch/>
        </p:blipFill>
        <p:spPr>
          <a:xfrm>
            <a:off x="5413425" y="1772050"/>
            <a:ext cx="3505200" cy="20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 txBox="1"/>
          <p:nvPr/>
        </p:nvSpPr>
        <p:spPr>
          <a:xfrm>
            <a:off x="4795800" y="4713050"/>
            <a:ext cx="43482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fuente: </a:t>
            </a:r>
            <a:r>
              <a:rPr lang="es-419" sz="1100" u="sng">
                <a:solidFill>
                  <a:schemeClr val="hlink"/>
                </a:solidFill>
                <a:hlinkClick r:id="rId5"/>
              </a:rPr>
              <a:t>https://infogram.com/page/data-visualization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5b155e78c7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583276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5b155e78c7_0_45"/>
          <p:cNvSpPr txBox="1"/>
          <p:nvPr/>
        </p:nvSpPr>
        <p:spPr>
          <a:xfrm>
            <a:off x="700400" y="5894950"/>
            <a:ext cx="6143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fuente: </a:t>
            </a:r>
            <a:r>
              <a:rPr lang="es-419" sz="1100" u="sng">
                <a:solidFill>
                  <a:schemeClr val="hlink"/>
                </a:solidFill>
                <a:hlinkClick r:id="rId4"/>
              </a:rPr>
              <a:t>https://informationisbeautiful.net/visualizations/what-makes-a-good-data-visualization/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/>
          <p:nvPr>
            <p:ph type="title"/>
          </p:nvPr>
        </p:nvSpPr>
        <p:spPr>
          <a:xfrm>
            <a:off x="360675" y="462728"/>
            <a:ext cx="8520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419" sz="3000"/>
              <a:t>Que motiva utilizar una Visualización</a:t>
            </a:r>
            <a:endParaRPr b="1" sz="3000"/>
          </a:p>
        </p:txBody>
      </p:sp>
      <p:pic>
        <p:nvPicPr>
          <p:cNvPr id="170" name="Google Shape;17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2650"/>
            <a:ext cx="5244775" cy="336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/>
          <p:cNvSpPr txBox="1"/>
          <p:nvPr/>
        </p:nvSpPr>
        <p:spPr>
          <a:xfrm>
            <a:off x="0" y="5967925"/>
            <a:ext cx="70476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u="sng">
                <a:solidFill>
                  <a:schemeClr val="hlink"/>
                </a:solidFill>
                <a:hlinkClick r:id="rId4"/>
              </a:rPr>
              <a:t>http://dataportal.opendataforafrica.org/apps/atlas/maps/Global-competitiveness-index</a:t>
            </a:r>
            <a:endParaRPr/>
          </a:p>
        </p:txBody>
      </p:sp>
      <p:pic>
        <p:nvPicPr>
          <p:cNvPr id="172" name="Google Shape;17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4775" y="2216224"/>
            <a:ext cx="3707125" cy="24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b82ebe2ff_0_35"/>
          <p:cNvSpPr txBox="1"/>
          <p:nvPr>
            <p:ph type="title"/>
          </p:nvPr>
        </p:nvSpPr>
        <p:spPr>
          <a:xfrm>
            <a:off x="360675" y="462728"/>
            <a:ext cx="8520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419" sz="3000"/>
              <a:t>Que motiva utilizar una Visualización</a:t>
            </a:r>
            <a:endParaRPr b="1" sz="3000"/>
          </a:p>
        </p:txBody>
      </p:sp>
      <p:pic>
        <p:nvPicPr>
          <p:cNvPr id="178" name="Google Shape;178;g5b82ebe2ff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" y="2136828"/>
            <a:ext cx="882015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b82ebe2ff_0_43"/>
          <p:cNvSpPr txBox="1"/>
          <p:nvPr>
            <p:ph type="title"/>
          </p:nvPr>
        </p:nvSpPr>
        <p:spPr>
          <a:xfrm>
            <a:off x="360675" y="462728"/>
            <a:ext cx="8520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419" sz="3000"/>
              <a:t>Que motiva utilizar una Visualización</a:t>
            </a:r>
            <a:endParaRPr b="1" sz="3000"/>
          </a:p>
        </p:txBody>
      </p:sp>
      <p:pic>
        <p:nvPicPr>
          <p:cNvPr id="184" name="Google Shape;184;g5b82ebe2ff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5303"/>
            <a:ext cx="8839200" cy="425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b82ebe2ff_0_52"/>
          <p:cNvSpPr txBox="1"/>
          <p:nvPr>
            <p:ph type="title"/>
          </p:nvPr>
        </p:nvSpPr>
        <p:spPr>
          <a:xfrm>
            <a:off x="360675" y="462728"/>
            <a:ext cx="8520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-419" sz="3000"/>
              <a:t>Espejismos Comunes</a:t>
            </a:r>
            <a:endParaRPr b="1" sz="3000"/>
          </a:p>
        </p:txBody>
      </p:sp>
      <p:pic>
        <p:nvPicPr>
          <p:cNvPr id="190" name="Google Shape;190;g5b82ebe2ff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7453"/>
            <a:ext cx="8839199" cy="396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